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64" r:id="rId16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8"/>
      <p:bold r:id="rId19"/>
    </p:embeddedFont>
    <p:embeddedFont>
      <p:font typeface="나눔고딕OTF ExtraBold" panose="020D0904000000000000" pitchFamily="34" charset="-127"/>
      <p:bold r:id="rId20"/>
    </p:embeddedFont>
    <p:embeddedFont>
      <p:font typeface="Cambria Math" panose="02040503050406030204" pitchFamily="18" charset="0"/>
      <p:regular r:id="rId21"/>
    </p:embeddedFont>
    <p:embeddedFont>
      <p:font typeface="NanumGothic ExtraBold" panose="020D0604000000000000" pitchFamily="34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1F4CE-E5E6-E64F-A6B9-41ED11D3B387}" v="419" dt="2022-04-28T17:10:32.906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2"/>
  </p:normalViewPr>
  <p:slideViewPr>
    <p:cSldViewPr snapToGrid="0">
      <p:cViewPr varScale="1">
        <p:scale>
          <a:sx n="133" d="100"/>
          <a:sy n="133" d="100"/>
        </p:scale>
        <p:origin x="10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6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33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3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07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8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7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7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56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2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4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핸즈온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머신러닝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2022.0</a:t>
            </a:r>
            <a:r>
              <a:rPr lang="en-US" altLang="ko-KR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5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.</a:t>
            </a:r>
            <a:r>
              <a:rPr lang="en-US" altLang="ko-KR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03</a:t>
            </a: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발표자 : </a:t>
            </a:r>
            <a:r>
              <a:rPr lang="ko" altLang="en-US" sz="1100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김휘중</a:t>
            </a:r>
            <a:endParaRPr sz="11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라쏘</a:t>
            </a:r>
            <a:r>
              <a:rPr kumimoji="1" lang="ko-KR" altLang="en-US" sz="2400" b="1" dirty="0"/>
              <a:t> 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842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규제가 추가된 선형 회귀의 다른 버전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kumimoji="1" lang="ko-KR" altLang="en-US" sz="1600" dirty="0"/>
                  <a:t> 비용함수에 추가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842154"/>
              </a:xfrm>
              <a:prstGeom prst="rect">
                <a:avLst/>
              </a:prstGeom>
              <a:blipFill>
                <a:blip r:embed="rId4"/>
                <a:stretch>
                  <a:fillRect l="-440" t="-2985" b="-71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EB60245-A5BE-EE83-D9FC-1E0024984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2505075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엘라스틱넷</a:t>
            </a:r>
            <a:endParaRPr kumimoji="1"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95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릿지 회귀와 </a:t>
                </a:r>
                <a:r>
                  <a:rPr kumimoji="1" lang="ko-KR" altLang="en-US" sz="1600" dirty="0" err="1"/>
                  <a:t>라쏘</a:t>
                </a:r>
                <a:r>
                  <a:rPr kumimoji="1" lang="ko-KR" altLang="en-US" sz="1600" dirty="0"/>
                  <a:t> 회귀의 절충 버전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kumimoji="1"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kumimoji="1" lang="ko-KR" altLang="en-US" sz="1600" dirty="0"/>
                  <a:t> 비용함수에 추가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954749"/>
              </a:xfrm>
              <a:prstGeom prst="rect">
                <a:avLst/>
              </a:prstGeom>
              <a:blipFill>
                <a:blip r:embed="rId4"/>
                <a:stretch>
                  <a:fillRect l="-440" t="-2632" b="-5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AAE75CF-E17A-E588-C55D-82E33078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493800"/>
            <a:ext cx="41148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B95FC-E9CB-AE61-0A77-CFA80C078DE4}"/>
              </a:ext>
            </a:extLst>
          </p:cNvPr>
          <p:cNvSpPr txBox="1"/>
          <p:nvPr/>
        </p:nvSpPr>
        <p:spPr>
          <a:xfrm>
            <a:off x="1647825" y="3886200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 = 0</a:t>
            </a:r>
            <a:r>
              <a:rPr kumimoji="1" lang="ko-KR" altLang="en-US" dirty="0"/>
              <a:t> 이면 </a:t>
            </a:r>
            <a:r>
              <a:rPr kumimoji="1" lang="ko-KR" altLang="en-US" dirty="0" err="1"/>
              <a:t>릿지</a:t>
            </a:r>
            <a:r>
              <a:rPr kumimoji="1" lang="ko-KR" altLang="en-US" dirty="0"/>
              <a:t> 회귀와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 = 1</a:t>
            </a:r>
            <a:r>
              <a:rPr kumimoji="1" lang="ko-KR" altLang="en-US" dirty="0"/>
              <a:t> 이면 </a:t>
            </a:r>
            <a:r>
              <a:rPr kumimoji="1" lang="ko-KR" altLang="en-US" dirty="0" err="1"/>
              <a:t>라쏘</a:t>
            </a:r>
            <a:r>
              <a:rPr kumimoji="1" lang="ko-KR" altLang="en-US" dirty="0"/>
              <a:t> 회귀와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19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E02D-13A4-D774-0432-7C5583F4AEA6}"/>
              </a:ext>
            </a:extLst>
          </p:cNvPr>
          <p:cNvSpPr txBox="1"/>
          <p:nvPr/>
        </p:nvSpPr>
        <p:spPr>
          <a:xfrm>
            <a:off x="1353975" y="865354"/>
            <a:ext cx="606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분류에 사용되는 회귀 알고리즘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FA6F9-502E-B7B2-AA33-7CE6E39E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6" y="1681561"/>
            <a:ext cx="5797146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8108D-0955-9BB6-3D76-DC10213D2507}"/>
              </a:ext>
            </a:extLst>
          </p:cNvPr>
          <p:cNvSpPr txBox="1"/>
          <p:nvPr/>
        </p:nvSpPr>
        <p:spPr>
          <a:xfrm>
            <a:off x="1353975" y="1300466"/>
            <a:ext cx="673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로지스틱  함수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출력하는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9720B-5E56-06E6-551B-5890DB6E713B}"/>
                  </a:ext>
                </a:extLst>
              </p:cNvPr>
              <p:cNvSpPr txBox="1"/>
              <p:nvPr/>
            </p:nvSpPr>
            <p:spPr>
              <a:xfrm>
                <a:off x="1533544" y="4026161"/>
                <a:ext cx="5029181" cy="1197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 이면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ko-KR" dirty="0"/>
                  <a:t> &lt; 0.5</a:t>
                </a:r>
                <a:r>
                  <a:rPr kumimoji="1" lang="ko-KR" altLang="en-US" dirty="0"/>
                  <a:t>이고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&gt;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 이면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ko-KR" dirty="0"/>
                  <a:t> &gt; 0.5</a:t>
                </a:r>
                <a:r>
                  <a:rPr kumimoji="1" lang="ko-KR" altLang="en-US" dirty="0"/>
                  <a:t>이다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그러므로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양수일 때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양성클래스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라 예측하고</a:t>
                </a:r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음수일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때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음성</m:t>
                          </m:r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클래스</m:t>
                          </m:r>
                        </m:e>
                      </m:d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라고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예측</m:t>
                      </m:r>
                    </m:oMath>
                  </m:oMathPara>
                </a14:m>
                <a:endParaRPr kumimoji="1" lang="ko-KR" altLang="en-US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9720B-5E56-06E6-551B-5890DB6E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44" y="4026161"/>
                <a:ext cx="5029181" cy="1197251"/>
              </a:xfrm>
              <a:prstGeom prst="rect">
                <a:avLst/>
              </a:prstGeom>
              <a:blipFill>
                <a:blip r:embed="rId5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5B8CACB2-26F4-E3D9-C82D-305183D12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32" y="3314961"/>
            <a:ext cx="3505200" cy="71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1899A-9F9E-A5D3-75A9-1E36AB2F2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532" y="1878746"/>
            <a:ext cx="1368612" cy="1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소프트맥스</a:t>
            </a:r>
            <a:r>
              <a:rPr kumimoji="1" lang="ko-KR" altLang="en-US" sz="2400" b="1" dirty="0"/>
              <a:t>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FFC1-DB0D-849D-0DBB-43A73C445366}"/>
              </a:ext>
            </a:extLst>
          </p:cNvPr>
          <p:cNvSpPr txBox="1"/>
          <p:nvPr/>
        </p:nvSpPr>
        <p:spPr>
          <a:xfrm>
            <a:off x="1353963" y="992832"/>
            <a:ext cx="386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다중 클래스 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다항 로지스틱 회귀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285090-39F0-6FDF-FC8A-000DE42C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185440"/>
            <a:ext cx="3048000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37FCE8-1F0E-91D5-0E84-D13E9B448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81" y="1390650"/>
            <a:ext cx="3218037" cy="1333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55754-0A97-733F-99F9-BA37A8BF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632" y="2571749"/>
            <a:ext cx="6945098" cy="251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C05AA-329F-65AC-B3C2-F7B614873DE6}"/>
                  </a:ext>
                </a:extLst>
              </p:cNvPr>
              <p:cNvSpPr txBox="1"/>
              <p:nvPr/>
            </p:nvSpPr>
            <p:spPr>
              <a:xfrm>
                <a:off x="1333500" y="1566847"/>
                <a:ext cx="38357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샘플 </a:t>
                </a:r>
                <a:r>
                  <a:rPr kumimoji="1" lang="en-US" altLang="ko-KR" dirty="0"/>
                  <a:t>x</a:t>
                </a:r>
                <a:r>
                  <a:rPr kumimoji="1" lang="ko-KR" altLang="en-US" dirty="0"/>
                  <a:t>가 주어지면 각 클래스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에 대한 점수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/>
                  <a:t>(x)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그 점수에 </a:t>
                </a:r>
                <a:r>
                  <a:rPr kumimoji="1" lang="ko-KR" altLang="en-US" dirty="0" err="1"/>
                  <a:t>소프트맥스</a:t>
                </a:r>
                <a:r>
                  <a:rPr kumimoji="1" lang="ko-KR" altLang="en-US" dirty="0"/>
                  <a:t> 함수를 적용하여 </a:t>
                </a:r>
                <a:r>
                  <a:rPr kumimoji="1" lang="ko-KR" altLang="en-US"/>
                  <a:t>클래스의 확률을 추정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C05AA-329F-65AC-B3C2-F7B61487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66847"/>
                <a:ext cx="3835762" cy="738664"/>
              </a:xfrm>
              <a:prstGeom prst="rect">
                <a:avLst/>
              </a:prstGeom>
              <a:blipFill>
                <a:blip r:embed="rId7"/>
                <a:stretch>
                  <a:fillRect l="-660" t="-1695"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6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만남 인증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3688794" y="1274628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4/3</a:t>
            </a:r>
            <a:r>
              <a:rPr lang="en-US" altLang="ko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스터디 사진</a:t>
            </a:r>
            <a:endParaRPr sz="11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" name="그림 2" descr="텍스트, 텔레비전, 모니터, 화면이(가) 표시된 사진&#10;&#10;자동 생성된 설명">
            <a:extLst>
              <a:ext uri="{FF2B5EF4-FFF2-40B4-BE49-F238E27FC236}">
                <a16:creationId xmlns:a16="http://schemas.microsoft.com/office/drawing/2014/main" id="{D080217D-84FF-6DDD-B1C0-33102BCE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251" y="2149050"/>
            <a:ext cx="3737124" cy="2131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2B861-7450-0905-0734-23B1C2C2BDD9}"/>
              </a:ext>
            </a:extLst>
          </p:cNvPr>
          <p:cNvSpPr txBox="1"/>
          <p:nvPr/>
        </p:nvSpPr>
        <p:spPr>
          <a:xfrm>
            <a:off x="6782201" y="1835185"/>
            <a:ext cx="2152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1:</a:t>
            </a:r>
            <a:r>
              <a:rPr kumimoji="1" lang="ko-KR" altLang="en-US" dirty="0"/>
              <a:t> 함정훈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2: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박도영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3: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김휘중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79FB8-0E5B-7F77-5FA2-AC018D0F9736}"/>
              </a:ext>
            </a:extLst>
          </p:cNvPr>
          <p:cNvSpPr txBox="1"/>
          <p:nvPr/>
        </p:nvSpPr>
        <p:spPr>
          <a:xfrm>
            <a:off x="1438274" y="142875"/>
            <a:ext cx="490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chapter 4.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모델훈련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60B22-0650-C29B-8917-D06645C0BA1B}"/>
              </a:ext>
            </a:extLst>
          </p:cNvPr>
          <p:cNvSpPr txBox="1"/>
          <p:nvPr/>
        </p:nvSpPr>
        <p:spPr>
          <a:xfrm>
            <a:off x="1438274" y="827054"/>
            <a:ext cx="5753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/>
              <a:t>1.</a:t>
            </a:r>
            <a:r>
              <a:rPr kumimoji="1" lang="ko-KR" altLang="en-US" sz="1800" b="1" dirty="0"/>
              <a:t>정규방정식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.</a:t>
            </a:r>
            <a:r>
              <a:rPr kumimoji="1" lang="ko-KR" altLang="en-US" sz="1800" b="1" dirty="0"/>
              <a:t>경사 </a:t>
            </a:r>
            <a:r>
              <a:rPr kumimoji="1" lang="ko-KR" altLang="en-US" sz="1800" b="1" dirty="0" err="1"/>
              <a:t>하강법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배치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확률적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미치배치</a:t>
            </a:r>
            <a:r>
              <a:rPr kumimoji="1" lang="ko-KR" altLang="en-US" dirty="0"/>
              <a:t>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3.</a:t>
            </a:r>
            <a:r>
              <a:rPr kumimoji="1" lang="ko-KR" altLang="en-US" sz="1800" b="1" dirty="0"/>
              <a:t>규제가 있는 선형 모델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릿지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라쏘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엘라스틱넷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4.</a:t>
            </a:r>
            <a:r>
              <a:rPr kumimoji="1" lang="ko-KR" altLang="en-US" sz="1800" b="1" dirty="0"/>
              <a:t> 로지스틱 회귀</a:t>
            </a:r>
            <a:endParaRPr kumimoji="1" lang="en-US" altLang="ko-KR" sz="1800" b="1" dirty="0"/>
          </a:p>
          <a:p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676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정규방정식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비용 함수를 최소화하는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dirty="0"/>
                  <a:t>값을 찾기 위한 해석적인 방법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311817"/>
              </a:xfrm>
              <a:prstGeom prst="rect">
                <a:avLst/>
              </a:prstGeom>
              <a:blipFill>
                <a:blip r:embed="rId4"/>
                <a:stretch>
                  <a:fillRect l="-22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CDACF49-8664-18CA-F3FB-67047BA9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88" y="1723127"/>
            <a:ext cx="2400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9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12691-E177-42E7-F851-819BE985B11C}"/>
              </a:ext>
            </a:extLst>
          </p:cNvPr>
          <p:cNvSpPr txBox="1"/>
          <p:nvPr/>
        </p:nvSpPr>
        <p:spPr>
          <a:xfrm>
            <a:off x="1438275" y="1055550"/>
            <a:ext cx="631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비용 함수를 최소화하기 위해 반복해서 파라미터를 조정하는 최적화 알고리즘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E8AC13-8266-6A7C-3481-2CE00311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64" y="1600792"/>
            <a:ext cx="6669221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80DF5-482D-9906-4716-CCDFEDF79C49}"/>
              </a:ext>
            </a:extLst>
          </p:cNvPr>
          <p:cNvSpPr txBox="1"/>
          <p:nvPr/>
        </p:nvSpPr>
        <p:spPr>
          <a:xfrm>
            <a:off x="1353975" y="103650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학습률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 스텝의 크기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91F870-8058-80C1-48BD-7DB269F7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19" y="2550574"/>
            <a:ext cx="3894312" cy="2003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29193-DF1C-23D1-8A0A-12765522FB5D}"/>
              </a:ext>
            </a:extLst>
          </p:cNvPr>
          <p:cNvSpPr txBox="1"/>
          <p:nvPr/>
        </p:nvSpPr>
        <p:spPr>
          <a:xfrm>
            <a:off x="1800225" y="1989072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학습률이</a:t>
            </a:r>
            <a:r>
              <a:rPr kumimoji="1" lang="ko-KR" altLang="en-US" dirty="0"/>
              <a:t> 너무 작을 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727CD8-9B97-5B91-5270-339D4D05A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756" y="2571244"/>
            <a:ext cx="3291375" cy="200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C8010-241C-C793-EB35-AAEEEC9A9A13}"/>
              </a:ext>
            </a:extLst>
          </p:cNvPr>
          <p:cNvSpPr txBox="1"/>
          <p:nvPr/>
        </p:nvSpPr>
        <p:spPr>
          <a:xfrm>
            <a:off x="5819775" y="1989072"/>
            <a:ext cx="19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학습률이</a:t>
            </a:r>
            <a:r>
              <a:rPr kumimoji="1" lang="ko-KR" altLang="en-US" dirty="0"/>
              <a:t> 너무 클 때</a:t>
            </a:r>
          </a:p>
        </p:txBody>
      </p:sp>
    </p:spTree>
    <p:extLst>
      <p:ext uri="{BB962C8B-B14F-4D97-AF65-F5344CB8AC3E}">
        <p14:creationId xmlns:p14="http://schemas.microsoft.com/office/powerpoint/2010/main" val="155924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D7B6B9-192C-C776-97F5-CF32A42E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0" y="1888927"/>
            <a:ext cx="5473700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E94F9-0F99-32A2-8F50-E2EC6B888D7D}"/>
              </a:ext>
            </a:extLst>
          </p:cNvPr>
          <p:cNvSpPr txBox="1"/>
          <p:nvPr/>
        </p:nvSpPr>
        <p:spPr>
          <a:xfrm>
            <a:off x="1353974" y="1181100"/>
            <a:ext cx="4932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문제점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전역최솟값에</a:t>
            </a:r>
            <a:r>
              <a:rPr kumimoji="1" lang="ko-KR" altLang="en-US" dirty="0"/>
              <a:t> 도달하지 못하고 </a:t>
            </a:r>
            <a:r>
              <a:rPr kumimoji="1" lang="ko-KR" altLang="en-US" dirty="0" err="1"/>
              <a:t>지역최솟값에</a:t>
            </a:r>
            <a:r>
              <a:rPr kumimoji="1" lang="ko-KR" altLang="en-US" dirty="0"/>
              <a:t> 수렴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평탄한 지역을 지나기 위해 시간이 지연되거나 멈춤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00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12691-E177-42E7-F851-819BE985B11C}"/>
              </a:ext>
            </a:extLst>
          </p:cNvPr>
          <p:cNvSpPr txBox="1"/>
          <p:nvPr/>
        </p:nvSpPr>
        <p:spPr>
          <a:xfrm>
            <a:off x="1353975" y="1055550"/>
            <a:ext cx="69423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1600" b="1" dirty="0"/>
              <a:t>1.</a:t>
            </a:r>
            <a:r>
              <a:rPr kumimoji="1" lang="ko-KR" altLang="en-US" sz="1600" b="1" dirty="0"/>
              <a:t> 배치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pPr marL="342900" lvl="1" indent="-342900">
              <a:buAutoNum type="arabicPeriod"/>
            </a:pPr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경사 </a:t>
            </a:r>
            <a:r>
              <a:rPr kumimoji="1" lang="ko-KR" altLang="en-US" dirty="0" err="1"/>
              <a:t>하강법</a:t>
            </a:r>
            <a:r>
              <a:rPr kumimoji="1" lang="ko-KR" altLang="en-US" dirty="0"/>
              <a:t> 스텝에서 전체 훈련 세트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 대한 계산을 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ko-KR" altLang="en-US" sz="1600" b="1" dirty="0"/>
              <a:t>    </a:t>
            </a:r>
            <a:endParaRPr kumimoji="1" lang="en-US" altLang="ko-KR" dirty="0"/>
          </a:p>
          <a:p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확률적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스텝에서 한개의 훈련 샘플을 무작위 선택하여  계산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endParaRPr kumimoji="1" lang="en-US" altLang="ko-KR" dirty="0"/>
          </a:p>
          <a:p>
            <a:r>
              <a:rPr kumimoji="1" lang="en-US" altLang="ko-KR" sz="1600" b="1" dirty="0"/>
              <a:t>3.</a:t>
            </a:r>
            <a:r>
              <a:rPr kumimoji="1" lang="ko-KR" altLang="en-US" sz="1600" b="1" dirty="0"/>
              <a:t> 미니배치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스텝에서 미니배치라 부르는 임의의 작은 샘플 세트를 선택하여 계산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pPr marL="342900" indent="-342900">
              <a:buAutoNum type="arabicPeriod"/>
            </a:pP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76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릿지</a:t>
            </a:r>
            <a:r>
              <a:rPr kumimoji="1" lang="ko-KR" altLang="en-US" sz="2400" b="1" dirty="0"/>
              <a:t> 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1424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규제가 추가된 선형 회귀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규제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과대적합을 감소시키는 좋은 방법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600" dirty="0"/>
                  <a:t>이 비용함수에 추가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1424877"/>
              </a:xfrm>
              <a:prstGeom prst="rect">
                <a:avLst/>
              </a:prstGeom>
              <a:blipFill>
                <a:blip r:embed="rId4"/>
                <a:stretch>
                  <a:fillRect l="-440" t="-1770" b="-38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FD8C195-536D-8D04-3430-122998279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439" y="2836187"/>
            <a:ext cx="2886848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822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349</Words>
  <Application>Microsoft Macintosh PowerPoint</Application>
  <PresentationFormat>화면 슬라이드 쇼(16:9)</PresentationFormat>
  <Paragraphs>86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Cambria Math</vt:lpstr>
      <vt:lpstr>Arial</vt:lpstr>
      <vt:lpstr>NanumGothic ExtraBold</vt:lpstr>
      <vt:lpstr>나눔고딕OTF ExtraBold</vt:lpstr>
      <vt:lpstr>NanumGothic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김휘중</cp:lastModifiedBy>
  <cp:revision>4</cp:revision>
  <dcterms:modified xsi:type="dcterms:W3CDTF">2022-05-02T13:40:48Z</dcterms:modified>
</cp:coreProperties>
</file>